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BB6A"/>
    <a:srgbClr val="B25D26"/>
    <a:srgbClr val="A56832"/>
    <a:srgbClr val="5F8BA6"/>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p:scale>
          <a:sx n="50" d="100"/>
          <a:sy n="50" d="100"/>
        </p:scale>
        <p:origin x="-4200" y="-15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4/9/2025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ChangeAspect="1"/>
          </p:cNvPicPr>
          <p:nvPr/>
        </p:nvPicPr>
        <p:blipFill>
          <a:blip r:embed="rId2"/>
          <a:srcRect b="29648"/>
          <a:stretch/>
        </p:blipFill>
        <p:spPr>
          <a:xfrm>
            <a:off x="1" y="6194572"/>
            <a:ext cx="40233599" cy="28512879"/>
          </a:xfrm>
          <a:prstGeom prst="rect">
            <a:avLst/>
          </a:prstGeom>
        </p:spPr>
      </p:pic>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6434035" y="390090"/>
            <a:ext cx="33432496" cy="2400657"/>
          </a:xfrm>
          <a:prstGeom prst="rect">
            <a:avLst/>
          </a:prstGeom>
          <a:noFill/>
        </p:spPr>
        <p:txBody>
          <a:bodyPr wrap="square" rtlCol="0">
            <a:spAutoFit/>
          </a:bodyPr>
          <a:lstStyle/>
          <a:p>
            <a:r>
              <a:rPr lang="en-US" sz="15000" b="1" dirty="0">
                <a:solidFill>
                  <a:schemeClr val="bg1"/>
                </a:solidFill>
                <a:latin typeface="Arial" panose="020B0604020202020204" pitchFamily="34" charset="0"/>
                <a:ea typeface="Oswald"/>
                <a:cs typeface="Arial" panose="020B0604020202020204" pitchFamily="34" charset="0"/>
                <a:sym typeface="Oswald"/>
              </a:rPr>
              <a:t>Arizona Water:</a:t>
            </a:r>
          </a:p>
        </p:txBody>
      </p:sp>
      <p:sp>
        <p:nvSpPr>
          <p:cNvPr id="33" name="Shape 68">
            <a:extLst>
              <a:ext uri="{FF2B5EF4-FFF2-40B4-BE49-F238E27FC236}">
                <a16:creationId xmlns:a16="http://schemas.microsoft.com/office/drawing/2014/main" id="{77CFE7F5-BDF6-FC43-A324-CCE525A0F54E}"/>
              </a:ext>
            </a:extLst>
          </p:cNvPr>
          <p:cNvSpPr txBox="1"/>
          <p:nvPr/>
        </p:nvSpPr>
        <p:spPr>
          <a:xfrm>
            <a:off x="10557253" y="17025210"/>
            <a:ext cx="14036345" cy="1321156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6434035" y="3928355"/>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cs typeface="Arial" panose="020B0604020202020204" pitchFamily="34" charset="0"/>
              </a:rPr>
              <a:t>The Pathogen and Microbiome Institute, Northern Arizona University, Flagstaff, AZ 86011</a:t>
            </a:r>
            <a:endParaRPr lang="en-US" sz="5400" dirty="0">
              <a:solidFill>
                <a:srgbClr val="E8BB6A"/>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6434035" y="2884720"/>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ea typeface="Droid Serif"/>
                <a:cs typeface="Arial" panose="020B0604020202020204" pitchFamily="34" charset="0"/>
                <a:sym typeface="Droid Serif"/>
              </a:rPr>
              <a:t>Jack Tomlon, Delila Medlin, Dr. Robert Buscaglia </a:t>
            </a:r>
          </a:p>
        </p:txBody>
      </p:sp>
      <p:sp>
        <p:nvSpPr>
          <p:cNvPr id="17" name="Shape 63">
            <a:extLst>
              <a:ext uri="{FF2B5EF4-FFF2-40B4-BE49-F238E27FC236}">
                <a16:creationId xmlns:a16="http://schemas.microsoft.com/office/drawing/2014/main" id="{D4FA2EE0-800B-4C4F-9CE5-566078DE4E21}"/>
              </a:ext>
            </a:extLst>
          </p:cNvPr>
          <p:cNvSpPr txBox="1"/>
          <p:nvPr/>
        </p:nvSpPr>
        <p:spPr>
          <a:xfrm>
            <a:off x="944880" y="15380811"/>
            <a:ext cx="8959897"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a:solidFill>
                  <a:srgbClr val="003366"/>
                </a:solidFill>
                <a:latin typeface="Arial" panose="020B0604020202020204" pitchFamily="34" charset="0"/>
                <a:ea typeface="Oswald"/>
                <a:cs typeface="Arial" panose="020B0604020202020204" pitchFamily="34" charset="0"/>
                <a:sym typeface="Oswald"/>
              </a:rPr>
              <a:t>Abstract</a:t>
            </a:r>
          </a:p>
          <a:p>
            <a:endParaRPr lang="en-US" sz="1532" dirty="0">
              <a:solidFill>
                <a:srgbClr val="003366"/>
              </a:solidFill>
              <a:latin typeface="Oswald"/>
              <a:ea typeface="Oswald"/>
              <a:cs typeface="Oswald"/>
              <a:sym typeface="Oswald"/>
            </a:endParaRPr>
          </a:p>
        </p:txBody>
      </p:sp>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0" name="Shape 68">
            <a:extLst>
              <a:ext uri="{FF2B5EF4-FFF2-40B4-BE49-F238E27FC236}">
                <a16:creationId xmlns:a16="http://schemas.microsoft.com/office/drawing/2014/main" id="{B5EE25DB-2A8F-704E-9FF7-9771B5D83101}"/>
              </a:ext>
            </a:extLst>
          </p:cNvPr>
          <p:cNvSpPr txBox="1"/>
          <p:nvPr/>
        </p:nvSpPr>
        <p:spPr>
          <a:xfrm>
            <a:off x="19497324" y="7961995"/>
            <a:ext cx="20083800" cy="5872625"/>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2" name="Rectangle 51">
            <a:extLst>
              <a:ext uri="{FF2B5EF4-FFF2-40B4-BE49-F238E27FC236}">
                <a16:creationId xmlns:a16="http://schemas.microsoft.com/office/drawing/2014/main" id="{16FDEA0F-E87F-044D-B491-D80AD80FC8EB}"/>
              </a:ext>
            </a:extLst>
          </p:cNvPr>
          <p:cNvSpPr/>
          <p:nvPr/>
        </p:nvSpPr>
        <p:spPr>
          <a:xfrm>
            <a:off x="10615876" y="7712987"/>
            <a:ext cx="14036345" cy="8682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25139127" y="7704700"/>
            <a:ext cx="14149593" cy="9516499"/>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3" name="Shape 63">
            <a:extLst>
              <a:ext uri="{FF2B5EF4-FFF2-40B4-BE49-F238E27FC236}">
                <a16:creationId xmlns:a16="http://schemas.microsoft.com/office/drawing/2014/main" id="{80C0D93F-5806-C44F-84E4-48D9ACDD1144}"/>
              </a:ext>
            </a:extLst>
          </p:cNvPr>
          <p:cNvSpPr txBox="1"/>
          <p:nvPr/>
        </p:nvSpPr>
        <p:spPr>
          <a:xfrm>
            <a:off x="25139127" y="17443059"/>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Conclusion</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127203" y="18584363"/>
            <a:ext cx="14161517" cy="8031183"/>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5" name="Shape 63">
            <a:extLst>
              <a:ext uri="{FF2B5EF4-FFF2-40B4-BE49-F238E27FC236}">
                <a16:creationId xmlns:a16="http://schemas.microsoft.com/office/drawing/2014/main" id="{DC93CC0C-B97D-634C-B5F8-E39CF748FB0C}"/>
              </a:ext>
            </a:extLst>
          </p:cNvPr>
          <p:cNvSpPr txBox="1"/>
          <p:nvPr/>
        </p:nvSpPr>
        <p:spPr>
          <a:xfrm>
            <a:off x="25127203" y="2672317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References</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56" name="Shape 68">
            <a:extLst>
              <a:ext uri="{FF2B5EF4-FFF2-40B4-BE49-F238E27FC236}">
                <a16:creationId xmlns:a16="http://schemas.microsoft.com/office/drawing/2014/main" id="{EB3CDB43-C2A1-3344-86EF-7546AF36F2D1}"/>
              </a:ext>
            </a:extLst>
          </p:cNvPr>
          <p:cNvSpPr txBox="1"/>
          <p:nvPr/>
        </p:nvSpPr>
        <p:spPr>
          <a:xfrm>
            <a:off x="25127203" y="27864473"/>
            <a:ext cx="14161517" cy="237168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972948" y="6711323"/>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Problem</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11" name="TextBox 10">
            <a:extLst>
              <a:ext uri="{FF2B5EF4-FFF2-40B4-BE49-F238E27FC236}">
                <a16:creationId xmlns:a16="http://schemas.microsoft.com/office/drawing/2014/main" id="{9E054D70-F391-E31E-1794-3347AA8CB634}"/>
              </a:ext>
            </a:extLst>
          </p:cNvPr>
          <p:cNvSpPr txBox="1"/>
          <p:nvPr/>
        </p:nvSpPr>
        <p:spPr>
          <a:xfrm>
            <a:off x="1022664" y="16576398"/>
            <a:ext cx="8882113" cy="12403395"/>
          </a:xfrm>
          <a:prstGeom prst="rect">
            <a:avLst/>
          </a:prstGeom>
          <a:solidFill>
            <a:schemeClr val="bg1"/>
          </a:solidFill>
        </p:spPr>
        <p:txBody>
          <a:bodyPr wrap="square" rtlCol="0">
            <a:spAutoFit/>
          </a:bodyPr>
          <a:lstStyle/>
          <a:p>
            <a:r>
              <a:rPr lang="en-US" sz="3200" dirty="0"/>
              <a:t>As of March 2025, a staggering 99% of Arizona was in a state of drought (US Drought Monitor 2025).</a:t>
            </a:r>
          </a:p>
          <a:p>
            <a:r>
              <a:rPr lang="en-US" sz="3200" dirty="0"/>
              <a:t>Decreases in precipitation in our state have brought about concerns for the future of Arizona’s water future, and how the state is going to sustain their growing population and water consumption rates. 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By identifying opportunities to optimize water use and integrate sustainable practices, the project aims to support more informed decision-making for managing Arizona’s limited water resources</a:t>
            </a:r>
          </a:p>
          <a:p>
            <a:r>
              <a:rPr lang="en-US" sz="3200" dirty="0"/>
              <a:t>effectively</a:t>
            </a:r>
          </a:p>
        </p:txBody>
      </p:sp>
      <p:pic>
        <p:nvPicPr>
          <p:cNvPr id="1026" name="Picture 2">
            <a:extLst>
              <a:ext uri="{FF2B5EF4-FFF2-40B4-BE49-F238E27FC236}">
                <a16:creationId xmlns:a16="http://schemas.microsoft.com/office/drawing/2014/main" id="{F09197F9-61E2-8792-4730-B6E50B0F0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125" y="17025210"/>
            <a:ext cx="13925136" cy="88290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4"/>
          <a:stretch>
            <a:fillRect/>
          </a:stretch>
        </p:blipFill>
        <p:spPr>
          <a:xfrm>
            <a:off x="41834377" y="-185512"/>
            <a:ext cx="15240000" cy="22860000"/>
          </a:xfrm>
          <a:prstGeom prst="rect">
            <a:avLst/>
          </a:prstGeom>
        </p:spPr>
      </p:pic>
      <p:pic>
        <p:nvPicPr>
          <p:cNvPr id="26" name="Picture 25" descr="A graph with different colored lines&#10;&#10;AI-generated content may be incorrect.">
            <a:extLst>
              <a:ext uri="{FF2B5EF4-FFF2-40B4-BE49-F238E27FC236}">
                <a16:creationId xmlns:a16="http://schemas.microsoft.com/office/drawing/2014/main" id="{2A2CADB7-17AE-7187-A667-15845AEB3780}"/>
              </a:ext>
            </a:extLst>
          </p:cNvPr>
          <p:cNvPicPr>
            <a:picLocks noChangeAspect="1"/>
          </p:cNvPicPr>
          <p:nvPr/>
        </p:nvPicPr>
        <p:blipFill>
          <a:blip r:embed="rId5"/>
          <a:stretch>
            <a:fillRect/>
          </a:stretch>
        </p:blipFill>
        <p:spPr>
          <a:xfrm>
            <a:off x="10680528" y="7799202"/>
            <a:ext cx="13861828" cy="8317097"/>
          </a:xfrm>
          <a:prstGeom prst="rect">
            <a:avLst/>
          </a:prstGeom>
        </p:spPr>
      </p:pic>
      <p:sp>
        <p:nvSpPr>
          <p:cNvPr id="36" name="Shape 68">
            <a:extLst>
              <a:ext uri="{FF2B5EF4-FFF2-40B4-BE49-F238E27FC236}">
                <a16:creationId xmlns:a16="http://schemas.microsoft.com/office/drawing/2014/main" id="{BBF9147B-B1B8-729C-62C1-E38BBCCA5075}"/>
              </a:ext>
            </a:extLst>
          </p:cNvPr>
          <p:cNvSpPr txBox="1"/>
          <p:nvPr/>
        </p:nvSpPr>
        <p:spPr>
          <a:xfrm>
            <a:off x="11772900" y="9734397"/>
            <a:ext cx="6316980" cy="3867303"/>
          </a:xfrm>
          <a:prstGeom prst="rect">
            <a:avLst/>
          </a:prstGeom>
          <a:solidFill>
            <a:srgbClr val="B25D26"/>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6"/>
          <a:stretch>
            <a:fillRect/>
          </a:stretch>
        </p:blipFill>
        <p:spPr>
          <a:xfrm>
            <a:off x="11841038" y="9817484"/>
            <a:ext cx="6165022" cy="3706851"/>
          </a:xfrm>
          <a:prstGeom prst="rect">
            <a:avLst/>
          </a:prstGeom>
        </p:spPr>
      </p:pic>
      <p:pic>
        <p:nvPicPr>
          <p:cNvPr id="43" name="Picture 42" descr="A black background with blue and yellow text&#10;&#10;AI-generated content may be incorrect.">
            <a:extLst>
              <a:ext uri="{FF2B5EF4-FFF2-40B4-BE49-F238E27FC236}">
                <a16:creationId xmlns:a16="http://schemas.microsoft.com/office/drawing/2014/main" id="{E5046A5E-D362-00BE-7636-EA19955C87A3}"/>
              </a:ext>
            </a:extLst>
          </p:cNvPr>
          <p:cNvPicPr>
            <a:picLocks noChangeAspect="1"/>
          </p:cNvPicPr>
          <p:nvPr/>
        </p:nvPicPr>
        <p:blipFill>
          <a:blip r:embed="rId7"/>
          <a:stretch>
            <a:fillRect/>
          </a:stretch>
        </p:blipFill>
        <p:spPr>
          <a:xfrm>
            <a:off x="367068" y="395342"/>
            <a:ext cx="4514213" cy="5290912"/>
          </a:xfrm>
          <a:prstGeom prst="rect">
            <a:avLst/>
          </a:prstGeom>
        </p:spPr>
      </p:pic>
      <p:sp>
        <p:nvSpPr>
          <p:cNvPr id="44" name="Shape 63">
            <a:extLst>
              <a:ext uri="{FF2B5EF4-FFF2-40B4-BE49-F238E27FC236}">
                <a16:creationId xmlns:a16="http://schemas.microsoft.com/office/drawing/2014/main" id="{74F4D7C4-8EB5-936B-7D3B-299D31867086}"/>
              </a:ext>
            </a:extLst>
          </p:cNvPr>
          <p:cNvSpPr txBox="1"/>
          <p:nvPr/>
        </p:nvSpPr>
        <p:spPr>
          <a:xfrm>
            <a:off x="958914" y="7967499"/>
            <a:ext cx="8945863" cy="7136776"/>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2800" b="0" i="0" u="none" strike="noStrike" dirty="0">
                <a:solidFill>
                  <a:srgbClr val="000000"/>
                </a:solidFill>
                <a:effectLst/>
                <a:latin typeface="Arial" panose="020B0604020202020204" pitchFamily="34" charset="0"/>
              </a:rPr>
              <a:t>Arizona is facing a critical water crisis due to a combination of prolonged drought, climate change, and overuse of water resources. The Colorado River, a primary water source for the state, has experienced significant declines in runoff, leading to historically low reservoir levels in Lake Mead and Lake Powell. Between January 2000 and April 2023, these reservoirs' combined storage decreased by 33.5 million acre-feet, leaving total basin-wide storage sufficient to support average consumption for only 15 months. Addressing these challenges requires substantial reductions in water use and the implementation of sustainable management practices to stabilize and recover water storage levels.</a:t>
            </a:r>
            <a:endParaRPr lang="en-US" sz="1600" dirty="0"/>
          </a:p>
        </p:txBody>
      </p:sp>
      <p:graphicFrame>
        <p:nvGraphicFramePr>
          <p:cNvPr id="2" name="Table 1">
            <a:extLst>
              <a:ext uri="{FF2B5EF4-FFF2-40B4-BE49-F238E27FC236}">
                <a16:creationId xmlns:a16="http://schemas.microsoft.com/office/drawing/2014/main" id="{99F1D006-4B1F-303D-370A-4F838C1A9946}"/>
              </a:ext>
            </a:extLst>
          </p:cNvPr>
          <p:cNvGraphicFramePr>
            <a:graphicFrameLocks noGrp="1"/>
          </p:cNvGraphicFramePr>
          <p:nvPr>
            <p:extLst>
              <p:ext uri="{D42A27DB-BD31-4B8C-83A1-F6EECF244321}">
                <p14:modId xmlns:p14="http://schemas.microsoft.com/office/powerpoint/2010/main" val="560508292"/>
              </p:ext>
            </p:extLst>
          </p:nvPr>
        </p:nvGraphicFramePr>
        <p:xfrm>
          <a:off x="25493103" y="8035531"/>
          <a:ext cx="9074674" cy="5649351"/>
        </p:xfrm>
        <a:graphic>
          <a:graphicData uri="http://schemas.openxmlformats.org/drawingml/2006/table">
            <a:tbl>
              <a:tblPr/>
              <a:tblGrid>
                <a:gridCol w="1601413">
                  <a:extLst>
                    <a:ext uri="{9D8B030D-6E8A-4147-A177-3AD203B41FA5}">
                      <a16:colId xmlns:a16="http://schemas.microsoft.com/office/drawing/2014/main" val="582694365"/>
                    </a:ext>
                  </a:extLst>
                </a:gridCol>
                <a:gridCol w="2035129">
                  <a:extLst>
                    <a:ext uri="{9D8B030D-6E8A-4147-A177-3AD203B41FA5}">
                      <a16:colId xmlns:a16="http://schemas.microsoft.com/office/drawing/2014/main" val="2151886955"/>
                    </a:ext>
                  </a:extLst>
                </a:gridCol>
                <a:gridCol w="3302916">
                  <a:extLst>
                    <a:ext uri="{9D8B030D-6E8A-4147-A177-3AD203B41FA5}">
                      <a16:colId xmlns:a16="http://schemas.microsoft.com/office/drawing/2014/main" val="1453786238"/>
                    </a:ext>
                  </a:extLst>
                </a:gridCol>
                <a:gridCol w="2135216">
                  <a:extLst>
                    <a:ext uri="{9D8B030D-6E8A-4147-A177-3AD203B41FA5}">
                      <a16:colId xmlns:a16="http://schemas.microsoft.com/office/drawing/2014/main" val="1831567731"/>
                    </a:ext>
                  </a:extLst>
                </a:gridCol>
              </a:tblGrid>
              <a:tr h="632626">
                <a:tc gridSpan="4">
                  <a:txBody>
                    <a:bodyPr/>
                    <a:lstStyle/>
                    <a:p>
                      <a:pPr algn="ctr" fontAlgn="b"/>
                      <a:r>
                        <a:rPr lang="en-US" sz="2400" b="0" i="0" u="none" strike="noStrike" dirty="0">
                          <a:solidFill>
                            <a:srgbClr val="000000"/>
                          </a:solidFill>
                          <a:effectLst/>
                          <a:latin typeface="Consolas" panose="020B0609020204030204" pitchFamily="49" charset="0"/>
                        </a:rPr>
                        <a:t>Proportion of Irrigation method in Arizona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121067"/>
                  </a:ext>
                </a:extLst>
              </a:tr>
              <a:tr h="632626">
                <a:tc>
                  <a:txBody>
                    <a:bodyPr/>
                    <a:lstStyle/>
                    <a:p>
                      <a:pPr algn="ctr" fontAlgn="ctr"/>
                      <a:r>
                        <a:rPr lang="en-US" sz="2400" b="1" i="0" u="none" strike="noStrike" dirty="0">
                          <a:solidFill>
                            <a:srgbClr val="FFFFFF"/>
                          </a:solidFill>
                          <a:effectLst/>
                          <a:latin typeface="Consolas" panose="020B0609020204030204" pitchFamily="49" charset="0"/>
                        </a:rPr>
                        <a:t>Year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Sprinkler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Microirrigation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Surface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extLst>
                  <a:ext uri="{0D108BD9-81ED-4DB2-BD59-A6C34878D82A}">
                    <a16:rowId xmlns:a16="http://schemas.microsoft.com/office/drawing/2014/main" val="2465768638"/>
                  </a:ext>
                </a:extLst>
              </a:tr>
              <a:tr h="588343">
                <a:tc>
                  <a:txBody>
                    <a:bodyPr/>
                    <a:lstStyle/>
                    <a:p>
                      <a:pPr algn="ctr" fontAlgn="b"/>
                      <a:r>
                        <a:rPr lang="en-US" sz="2400" b="0" i="0" u="none" strike="noStrike" dirty="0">
                          <a:solidFill>
                            <a:srgbClr val="000000"/>
                          </a:solidFill>
                          <a:effectLst/>
                          <a:latin typeface="Consolas" panose="020B0609020204030204" pitchFamily="49" charset="0"/>
                        </a:rPr>
                        <a:t>1985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80.08%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578977587"/>
                  </a:ext>
                </a:extLst>
              </a:tr>
              <a:tr h="632626">
                <a:tc>
                  <a:txBody>
                    <a:bodyPr/>
                    <a:lstStyle/>
                    <a:p>
                      <a:pPr algn="ctr" fontAlgn="b"/>
                      <a:r>
                        <a:rPr lang="en-US" sz="2400" b="0" i="0" u="none" strike="noStrike">
                          <a:solidFill>
                            <a:srgbClr val="000000"/>
                          </a:solidFill>
                          <a:effectLst/>
                          <a:latin typeface="Consolas" panose="020B0609020204030204" pitchFamily="49" charset="0"/>
                        </a:rPr>
                        <a:t>1990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79.35%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404044"/>
                  </a:ext>
                </a:extLst>
              </a:tr>
              <a:tr h="632626">
                <a:tc>
                  <a:txBody>
                    <a:bodyPr/>
                    <a:lstStyle/>
                    <a:p>
                      <a:pPr algn="ctr" fontAlgn="b"/>
                      <a:r>
                        <a:rPr lang="en-US" sz="2400" b="0" i="0" u="none" strike="noStrike">
                          <a:solidFill>
                            <a:srgbClr val="000000"/>
                          </a:solidFill>
                          <a:effectLst/>
                          <a:latin typeface="Consolas" panose="020B0609020204030204" pitchFamily="49" charset="0"/>
                        </a:rPr>
                        <a:t>1995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02841199"/>
                  </a:ext>
                </a:extLst>
              </a:tr>
              <a:tr h="632626">
                <a:tc>
                  <a:txBody>
                    <a:bodyPr/>
                    <a:lstStyle/>
                    <a:p>
                      <a:pPr algn="ctr" fontAlgn="b"/>
                      <a:r>
                        <a:rPr lang="en-US" sz="2400" b="0" i="0" u="none" strike="noStrike">
                          <a:solidFill>
                            <a:srgbClr val="000000"/>
                          </a:solidFill>
                          <a:effectLst/>
                          <a:latin typeface="Consolas" panose="020B0609020204030204" pitchFamily="49" charset="0"/>
                        </a:rPr>
                        <a:t>2000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21.15%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77.46%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3898859"/>
                  </a:ext>
                </a:extLst>
              </a:tr>
              <a:tr h="632626">
                <a:tc>
                  <a:txBody>
                    <a:bodyPr/>
                    <a:lstStyle/>
                    <a:p>
                      <a:pPr algn="ctr" fontAlgn="b"/>
                      <a:r>
                        <a:rPr lang="en-US" sz="2400" b="0" i="0" u="none" strike="noStrike">
                          <a:solidFill>
                            <a:srgbClr val="000000"/>
                          </a:solidFill>
                          <a:effectLst/>
                          <a:latin typeface="Consolas" panose="020B0609020204030204" pitchFamily="49" charset="0"/>
                        </a:rPr>
                        <a:t>2005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73.10%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61121591"/>
                  </a:ext>
                </a:extLst>
              </a:tr>
              <a:tr h="632626">
                <a:tc>
                  <a:txBody>
                    <a:bodyPr/>
                    <a:lstStyle/>
                    <a:p>
                      <a:pPr algn="ctr" fontAlgn="b"/>
                      <a:r>
                        <a:rPr lang="en-US" sz="2400" b="0" i="0" u="none" strike="noStrike">
                          <a:solidFill>
                            <a:srgbClr val="000000"/>
                          </a:solidFill>
                          <a:effectLst/>
                          <a:latin typeface="Consolas" panose="020B0609020204030204" pitchFamily="49" charset="0"/>
                        </a:rPr>
                        <a:t>2010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77.53%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5446441"/>
                  </a:ext>
                </a:extLst>
              </a:tr>
              <a:tr h="632626">
                <a:tc>
                  <a:txBody>
                    <a:bodyPr/>
                    <a:lstStyle/>
                    <a:p>
                      <a:pPr algn="ctr" fontAlgn="b"/>
                      <a:r>
                        <a:rPr lang="en-US" sz="2400" b="0" i="0" u="none" strike="noStrike">
                          <a:solidFill>
                            <a:srgbClr val="000000"/>
                          </a:solidFill>
                          <a:effectLst/>
                          <a:latin typeface="Consolas" panose="020B0609020204030204" pitchFamily="49"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5.53%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70.27%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464682416"/>
                  </a:ext>
                </a:extLst>
              </a:tr>
            </a:tbl>
          </a:graphicData>
        </a:graphic>
      </p:graphicFrame>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1054</TotalTime>
  <Words>388</Words>
  <Application>Microsoft Office PowerPoint</Application>
  <PresentationFormat>Custom</PresentationFormat>
  <Paragraphs>46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Consolas</vt:lpstr>
      <vt:lpstr>Oswald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Jack M Tomlon</cp:lastModifiedBy>
  <cp:revision>32</cp:revision>
  <dcterms:created xsi:type="dcterms:W3CDTF">2018-10-09T15:34:40Z</dcterms:created>
  <dcterms:modified xsi:type="dcterms:W3CDTF">2025-04-09T20:56:17Z</dcterms:modified>
</cp:coreProperties>
</file>